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396" r:id="rId3"/>
    <p:sldId id="398" r:id="rId4"/>
    <p:sldId id="427" r:id="rId5"/>
    <p:sldId id="397" r:id="rId6"/>
    <p:sldId id="428" r:id="rId7"/>
    <p:sldId id="429" r:id="rId8"/>
    <p:sldId id="430" r:id="rId9"/>
    <p:sldId id="431" r:id="rId10"/>
    <p:sldId id="438" r:id="rId11"/>
    <p:sldId id="445" r:id="rId12"/>
    <p:sldId id="446" r:id="rId13"/>
    <p:sldId id="447" r:id="rId14"/>
    <p:sldId id="448" r:id="rId15"/>
    <p:sldId id="453" r:id="rId16"/>
    <p:sldId id="454" r:id="rId17"/>
    <p:sldId id="432" r:id="rId18"/>
    <p:sldId id="433" r:id="rId19"/>
    <p:sldId id="434" r:id="rId20"/>
    <p:sldId id="435" r:id="rId21"/>
    <p:sldId id="436" r:id="rId22"/>
    <p:sldId id="437" r:id="rId23"/>
    <p:sldId id="450" r:id="rId24"/>
    <p:sldId id="387" r:id="rId25"/>
  </p:sldIdLst>
  <p:sldSz cx="10693400" cy="7561263"/>
  <p:notesSz cx="6797675" cy="9926638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kwsg" initials="l" lastIdx="0" clrIdx="0">
    <p:extLst>
      <p:ext uri="{19B8F6BF-5375-455C-9EA6-DF929625EA0E}">
        <p15:presenceInfo xmlns:p15="http://schemas.microsoft.com/office/powerpoint/2012/main" userId="lkws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6BD9"/>
    <a:srgbClr val="E5E5E5"/>
    <a:srgbClr val="F6F6F6"/>
    <a:srgbClr val="4D9ADD"/>
    <a:srgbClr val="7F7F7F"/>
    <a:srgbClr val="297FD5"/>
    <a:srgbClr val="7030A0"/>
    <a:srgbClr val="2A478D"/>
    <a:srgbClr val="766A79"/>
    <a:srgbClr val="748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22" autoAdjust="0"/>
  </p:normalViewPr>
  <p:slideViewPr>
    <p:cSldViewPr>
      <p:cViewPr varScale="1">
        <p:scale>
          <a:sx n="106" d="100"/>
          <a:sy n="106" d="100"/>
        </p:scale>
        <p:origin x="1368" y="10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C7838-1921-4FBB-BD39-0D157D0E0C7F}" type="datetimeFigureOut">
              <a:rPr lang="ko-KR" altLang="en-US" smtClean="0"/>
              <a:pPr/>
              <a:t>2020-03-24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6072E-5F50-489B-A2A3-615447009C4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982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6072E-5F50-489B-A2A3-615447009C41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35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6072E-5F50-489B-A2A3-615447009C41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418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6072E-5F50-489B-A2A3-615447009C41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056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 txBox="1">
            <a:spLocks/>
          </p:cNvSpPr>
          <p:nvPr userDrawn="1"/>
        </p:nvSpPr>
        <p:spPr>
          <a:xfrm>
            <a:off x="9667180" y="324247"/>
            <a:ext cx="76693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defPPr>
              <a:defRPr lang="ko-KR"/>
            </a:defPPr>
            <a:lvl1pPr marL="0" algn="r" defTabSz="1043056" rtl="0" eaLnBrk="1" latinLnBrk="1" hangingPunct="1">
              <a:defRPr lang="ko-KR" altLang="en-US" sz="1000" b="0" u="sng" kern="120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521528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B1A714-22B6-415B-B621-748EF96EC691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8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앞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0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11" name="텍스트 개체 틀 10"/>
          <p:cNvSpPr>
            <a:spLocks noGrp="1"/>
          </p:cNvSpPr>
          <p:nvPr>
            <p:ph type="body" sz="quarter" idx="10" hasCustomPrompt="1"/>
          </p:nvPr>
        </p:nvSpPr>
        <p:spPr>
          <a:xfrm>
            <a:off x="503691" y="2628504"/>
            <a:ext cx="5760000" cy="720080"/>
          </a:xfrm>
        </p:spPr>
        <p:txBody>
          <a:bodyPr>
            <a:noAutofit/>
          </a:bodyPr>
          <a:lstStyle>
            <a:lvl1pPr>
              <a:buNone/>
              <a:defRPr kumimoji="1" lang="ko-KR" altLang="en-US" sz="4000" b="1" i="0" u="none" strike="noStrike" kern="1200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1pPr>
          </a:lstStyle>
          <a:p>
            <a:pPr lvl="0"/>
            <a:r>
              <a:rPr lang="ko-KR" altLang="en-US" dirty="0"/>
              <a:t>제목을 입력하세요</a:t>
            </a:r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1" hasCustomPrompt="1"/>
          </p:nvPr>
        </p:nvSpPr>
        <p:spPr>
          <a:xfrm>
            <a:off x="503690" y="3367055"/>
            <a:ext cx="5760000" cy="360040"/>
          </a:xfrm>
        </p:spPr>
        <p:txBody>
          <a:bodyPr>
            <a:noAutofit/>
          </a:bodyPr>
          <a:lstStyle>
            <a:lvl1pPr>
              <a:buNone/>
              <a:defRPr lang="ko-KR" alt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12" hasCustomPrompt="1"/>
          </p:nvPr>
        </p:nvSpPr>
        <p:spPr>
          <a:xfrm>
            <a:off x="503692" y="3852639"/>
            <a:ext cx="5760000" cy="863600"/>
          </a:xfrm>
        </p:spPr>
        <p:txBody>
          <a:bodyPr>
            <a:noAutofit/>
          </a:bodyPr>
          <a:lstStyle>
            <a:lvl1pPr>
              <a:buNone/>
              <a:defRPr kumimoji="1" lang="ko-KR" altLang="en-US" sz="1200" b="0" i="0" u="none" strike="noStrike" kern="1200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8" name="텍스트 개체 틀 17"/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6957676"/>
            <a:ext cx="1728788" cy="351546"/>
          </a:xfrm>
        </p:spPr>
        <p:txBody>
          <a:bodyPr anchor="b">
            <a:spAutoFit/>
          </a:bodyPr>
          <a:lstStyle>
            <a:lvl1pPr>
              <a:buNone/>
              <a:defRPr kumimoji="1" lang="ko-KR" altLang="en-US" sz="1600" kern="1200" dirty="0" smtClean="0">
                <a:solidFill>
                  <a:srgbClr val="7F8182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defRPr>
            </a:lvl1pPr>
          </a:lstStyle>
          <a:p>
            <a:pPr lvl="0"/>
            <a:r>
              <a:rPr lang="en-US" altLang="ko-KR" dirty="0"/>
              <a:t>Logo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" y="1111"/>
            <a:ext cx="10688074" cy="75590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0996" y="324247"/>
            <a:ext cx="2027971" cy="792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11" name="텍스트 개체 틀 10"/>
          <p:cNvSpPr>
            <a:spLocks noGrp="1"/>
          </p:cNvSpPr>
          <p:nvPr>
            <p:ph type="body" sz="quarter" idx="10" hasCustomPrompt="1"/>
          </p:nvPr>
        </p:nvSpPr>
        <p:spPr>
          <a:xfrm>
            <a:off x="738188" y="3060551"/>
            <a:ext cx="1080691" cy="792162"/>
          </a:xfrm>
        </p:spPr>
        <p:txBody>
          <a:bodyPr>
            <a:noAutofit/>
          </a:bodyPr>
          <a:lstStyle>
            <a:lvl1pPr algn="l">
              <a:buNone/>
              <a:defRPr lang="ko-KR" altLang="en-US" sz="4500" b="1" kern="1200" dirty="0" smtClean="0">
                <a:solidFill>
                  <a:schemeClr val="accent4"/>
                </a:solidFill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2" name="텍스트 개체 틀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1039" y="3204567"/>
            <a:ext cx="4617749" cy="575493"/>
          </a:xfrm>
        </p:spPr>
        <p:txBody>
          <a:bodyPr>
            <a:noAutofit/>
          </a:bodyPr>
          <a:lstStyle>
            <a:lvl1pPr algn="l">
              <a:buNone/>
              <a:defRPr lang="ko-KR" altLang="en-US" sz="2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13" name="텍스트 개체 틀 10"/>
          <p:cNvSpPr>
            <a:spLocks noGrp="1"/>
          </p:cNvSpPr>
          <p:nvPr>
            <p:ph type="body" sz="quarter" idx="12" hasCustomPrompt="1"/>
          </p:nvPr>
        </p:nvSpPr>
        <p:spPr>
          <a:xfrm>
            <a:off x="810196" y="3799103"/>
            <a:ext cx="5328592" cy="575493"/>
          </a:xfrm>
        </p:spPr>
        <p:txBody>
          <a:bodyPr>
            <a:noAutofit/>
          </a:bodyPr>
          <a:lstStyle>
            <a:lvl1pPr marL="0" indent="0" algn="l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ko-KR" altLang="en-US" dirty="0"/>
              <a:t>내용을 입력하세요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667180" y="324247"/>
            <a:ext cx="766935" cy="402567"/>
          </a:xfrm>
        </p:spPr>
        <p:txBody>
          <a:bodyPr/>
          <a:lstStyle>
            <a:lvl1pPr>
              <a:defRPr sz="1000" b="0" u="sng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fld id="{9DB1A714-22B6-415B-B621-748EF96EC691}" type="slidenum">
              <a:rPr lang="en-US" altLang="ko-KR" smtClean="0"/>
              <a:pPr/>
              <a:t>‹#›</a:t>
            </a:fld>
            <a:endParaRPr lang="en-US" dirty="0"/>
          </a:p>
        </p:txBody>
      </p:sp>
      <p:sp>
        <p:nvSpPr>
          <p:cNvPr id="8" name="텍스트 개체 틀 14"/>
          <p:cNvSpPr>
            <a:spLocks noGrp="1"/>
          </p:cNvSpPr>
          <p:nvPr>
            <p:ph type="body" sz="quarter" idx="15" hasCustomPrompt="1"/>
          </p:nvPr>
        </p:nvSpPr>
        <p:spPr>
          <a:xfrm>
            <a:off x="306140" y="279947"/>
            <a:ext cx="6624984" cy="504502"/>
          </a:xfrm>
        </p:spPr>
        <p:txBody>
          <a:bodyPr>
            <a:normAutofit/>
          </a:bodyPr>
          <a:lstStyle>
            <a:lvl1pPr>
              <a:buNone/>
              <a:defRPr lang="ko-KR" altLang="en-US" sz="2200" b="1" kern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제목을 입력하세요</a:t>
            </a: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8083004" y="611957"/>
            <a:ext cx="2357792" cy="360362"/>
          </a:xfrm>
        </p:spPr>
        <p:txBody>
          <a:bodyPr anchor="t">
            <a:noAutofit/>
          </a:bodyPr>
          <a:lstStyle>
            <a:lvl1pPr algn="r">
              <a:buNone/>
              <a:defRPr lang="ko-KR" altLang="en-US" sz="1000" b="1" kern="1200" dirty="0" smtClean="0">
                <a:solidFill>
                  <a:schemeClr val="bg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ko-KR" dirty="0"/>
              <a:t>Logo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0996" y="324247"/>
            <a:ext cx="2027971" cy="792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0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7" name="텍스트 개체 틀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66700" y="3284428"/>
            <a:ext cx="5760000" cy="720080"/>
          </a:xfrm>
        </p:spPr>
        <p:txBody>
          <a:bodyPr>
            <a:noAutofit/>
          </a:bodyPr>
          <a:lstStyle>
            <a:lvl1pPr algn="ctr">
              <a:buNone/>
              <a:defRPr kumimoji="1" lang="ko-KR" alt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1pPr>
          </a:lstStyle>
          <a:p>
            <a:pPr lvl="0"/>
            <a:r>
              <a:rPr lang="ko-KR" altLang="en-US" dirty="0"/>
              <a:t>제목을 입력하세요</a:t>
            </a:r>
          </a:p>
        </p:txBody>
      </p:sp>
      <p:sp>
        <p:nvSpPr>
          <p:cNvPr id="8" name="텍스트 개체 틀 12"/>
          <p:cNvSpPr>
            <a:spLocks noGrp="1"/>
          </p:cNvSpPr>
          <p:nvPr>
            <p:ph type="body" sz="quarter" idx="13" hasCustomPrompt="1"/>
          </p:nvPr>
        </p:nvSpPr>
        <p:spPr>
          <a:xfrm>
            <a:off x="2466700" y="3987419"/>
            <a:ext cx="5760000" cy="360040"/>
          </a:xfrm>
        </p:spPr>
        <p:txBody>
          <a:bodyPr>
            <a:noAutofit/>
          </a:bodyPr>
          <a:lstStyle>
            <a:lvl1pPr algn="ctr">
              <a:buNone/>
              <a:defRPr lang="ko-KR" alt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 marL="391146" lvl="0" indent="-391146" algn="ctr" defTabSz="1043056" rtl="0" eaLnBrk="1" latinLnBrk="1" hangingPunct="1">
              <a:spcBef>
                <a:spcPct val="20000"/>
              </a:spcBef>
              <a:buNone/>
            </a:pPr>
            <a:r>
              <a:rPr lang="ko-KR" altLang="en-US" dirty="0"/>
              <a:t>소제목을 입력하세요</a:t>
            </a:r>
          </a:p>
        </p:txBody>
      </p:sp>
      <p:sp>
        <p:nvSpPr>
          <p:cNvPr id="9" name="텍스트 개체 틀 14"/>
          <p:cNvSpPr>
            <a:spLocks noGrp="1"/>
          </p:cNvSpPr>
          <p:nvPr>
            <p:ph type="body" sz="quarter" idx="14" hasCustomPrompt="1"/>
          </p:nvPr>
        </p:nvSpPr>
        <p:spPr>
          <a:xfrm>
            <a:off x="2466700" y="4462383"/>
            <a:ext cx="5760000" cy="863600"/>
          </a:xfrm>
        </p:spPr>
        <p:txBody>
          <a:bodyPr/>
          <a:lstStyle>
            <a:lvl1pPr algn="ctr">
              <a:buNone/>
              <a:defRPr kumimoji="1" lang="ko-KR" altLang="en-US" sz="1200" b="0" i="0" u="none" strike="noStrike" kern="1200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0" name="텍스트 개체 틀 17"/>
          <p:cNvSpPr>
            <a:spLocks noGrp="1"/>
          </p:cNvSpPr>
          <p:nvPr>
            <p:ph type="body" sz="quarter" idx="15" hasCustomPrompt="1"/>
          </p:nvPr>
        </p:nvSpPr>
        <p:spPr>
          <a:xfrm>
            <a:off x="4482306" y="6957676"/>
            <a:ext cx="1728788" cy="351546"/>
          </a:xfrm>
        </p:spPr>
        <p:txBody>
          <a:bodyPr anchor="b">
            <a:spAutoFit/>
          </a:bodyPr>
          <a:lstStyle>
            <a:lvl1pPr algn="ctr">
              <a:buNone/>
              <a:defRPr kumimoji="1" lang="ko-KR" altLang="en-US" sz="1600" kern="1200" dirty="0" smtClean="0">
                <a:solidFill>
                  <a:srgbClr val="7F8182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1pPr>
          </a:lstStyle>
          <a:p>
            <a:pPr lvl="0"/>
            <a:r>
              <a:rPr lang="en-US" altLang="ko-KR" dirty="0"/>
              <a:t>Logo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텍스트 개체 틀 14"/>
          <p:cNvSpPr>
            <a:spLocks noGrp="1"/>
          </p:cNvSpPr>
          <p:nvPr>
            <p:ph type="body" sz="quarter" idx="15" hasCustomPrompt="1"/>
          </p:nvPr>
        </p:nvSpPr>
        <p:spPr>
          <a:xfrm>
            <a:off x="306140" y="279947"/>
            <a:ext cx="6624984" cy="504502"/>
          </a:xfrm>
        </p:spPr>
        <p:txBody>
          <a:bodyPr>
            <a:normAutofit/>
          </a:bodyPr>
          <a:lstStyle>
            <a:lvl1pPr>
              <a:buNone/>
              <a:defRPr lang="ko-KR" altLang="en-US" sz="2200" b="1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제목을 입력하세요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667180" y="324247"/>
            <a:ext cx="766935" cy="402567"/>
          </a:xfrm>
        </p:spPr>
        <p:txBody>
          <a:bodyPr/>
          <a:lstStyle>
            <a:lvl1pPr>
              <a:defRPr sz="1000" b="0" u="sng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fld id="{9DB1A714-22B6-415B-B621-748EF96EC691}" type="slidenum">
              <a:rPr lang="en-US" altLang="ko-KR" smtClean="0"/>
              <a:pPr/>
              <a:t>‹#›</a:t>
            </a:fld>
            <a:endParaRPr lang="en-US" altLang="ko-KR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8227020" y="611957"/>
            <a:ext cx="2213776" cy="360362"/>
          </a:xfrm>
        </p:spPr>
        <p:txBody>
          <a:bodyPr anchor="t">
            <a:noAutofit/>
          </a:bodyPr>
          <a:lstStyle>
            <a:lvl1pPr algn="r">
              <a:buNone/>
              <a:defRPr lang="ko-KR" altLang="en-US" sz="1000" b="1" kern="1200" dirty="0" smtClean="0">
                <a:solidFill>
                  <a:schemeClr val="bg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ko-KR" dirty="0"/>
              <a:t>Logo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" name="그림 8" descr="0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" y="1111"/>
            <a:ext cx="10688074" cy="755904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lang="ko-KR" altLang="en-US" sz="1200" b="1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DB1A714-22B6-415B-B621-748EF96EC691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1" r:id="rId4"/>
    <p:sldLayoutId id="2147483650" r:id="rId5"/>
    <p:sldLayoutId id="2147483655" r:id="rId6"/>
    <p:sldLayoutId id="2147483654" r:id="rId7"/>
    <p:sldLayoutId id="2147483657" r:id="rId8"/>
  </p:sldLayoutIdLst>
  <p:hf sldNum="0" hdr="0" dt="0"/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hyperlink" Target="mailto:igateyou@naver.com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sail@ghgate.co.kr" TargetMode="External"/><Relationship Id="rId4" Type="http://schemas.openxmlformats.org/officeDocument/2006/relationships/hyperlink" Target="mailto:igateyou@naver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jpg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jpg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5"/>
            <a:ext cx="10699340" cy="7561263"/>
          </a:xfrm>
          <a:prstGeom prst="rect">
            <a:avLst/>
          </a:prstGeom>
        </p:spPr>
      </p:pic>
      <p:sp>
        <p:nvSpPr>
          <p:cNvPr id="12" name="텍스트 개체 틀 10"/>
          <p:cNvSpPr txBox="1">
            <a:spLocks/>
          </p:cNvSpPr>
          <p:nvPr/>
        </p:nvSpPr>
        <p:spPr>
          <a:xfrm>
            <a:off x="1242244" y="5364807"/>
            <a:ext cx="5899557" cy="431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200"/>
            </a:lvl1pPr>
          </a:lstStyle>
          <a:p>
            <a:pPr marL="391146" lvl="0" indent="-391146">
              <a:spcBef>
                <a:spcPct val="20000"/>
              </a:spcBef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34132" y="4248434"/>
            <a:ext cx="10332801" cy="3096345"/>
            <a:chOff x="-485948" y="4357042"/>
            <a:chExt cx="11736609" cy="285653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659" y="5648142"/>
              <a:ext cx="979256" cy="1561214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3" y="5648142"/>
              <a:ext cx="1865865" cy="1561214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948" y="4363349"/>
              <a:ext cx="1114364" cy="125562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40" y="5648142"/>
              <a:ext cx="1296144" cy="156543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416" y="5648142"/>
              <a:ext cx="2670011" cy="1561214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948" y="5648142"/>
              <a:ext cx="1045659" cy="1561214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84" y="4363350"/>
              <a:ext cx="1459387" cy="1255620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539" y="4357043"/>
              <a:ext cx="3329518" cy="1261926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220" y="4357042"/>
              <a:ext cx="1223441" cy="1269259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821" y="4357042"/>
              <a:ext cx="1501531" cy="1269259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834" y="5648142"/>
              <a:ext cx="3166827" cy="156121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147" y="5648142"/>
              <a:ext cx="1317453" cy="1561214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925" y="4357043"/>
              <a:ext cx="2999028" cy="126192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953544" y="2751760"/>
            <a:ext cx="331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C000"/>
                </a:solidFill>
              </a:rPr>
              <a:t>YouTube : </a:t>
            </a:r>
            <a:r>
              <a:rPr lang="ko-KR" altLang="en-US" sz="1200" dirty="0" smtClean="0">
                <a:solidFill>
                  <a:srgbClr val="FFC000"/>
                </a:solidFill>
              </a:rPr>
              <a:t>세상을 여는 문 주식회사  게 이 </a:t>
            </a:r>
            <a:r>
              <a:rPr lang="ko-KR" altLang="en-US" sz="1200" dirty="0" err="1" smtClean="0">
                <a:solidFill>
                  <a:srgbClr val="FFC000"/>
                </a:solidFill>
              </a:rPr>
              <a:t>트</a:t>
            </a:r>
            <a:endParaRPr lang="en-US" altLang="ko-KR" sz="1200" dirty="0" smtClean="0">
              <a:solidFill>
                <a:srgbClr val="FFC000"/>
              </a:solidFill>
            </a:endParaRPr>
          </a:p>
          <a:p>
            <a:r>
              <a:rPr lang="en-US" altLang="ko-KR" sz="1200" dirty="0">
                <a:solidFill>
                  <a:srgbClr val="FFC000"/>
                </a:solidFill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</a:rPr>
              <a:t>            GATE Ltd</a:t>
            </a:r>
          </a:p>
          <a:p>
            <a:r>
              <a:rPr lang="en-US" altLang="ko-KR" sz="1200" dirty="0">
                <a:solidFill>
                  <a:srgbClr val="FFC000"/>
                </a:solidFill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</a:rPr>
              <a:t>            </a:t>
            </a:r>
            <a:r>
              <a:rPr lang="en-US" altLang="ko-KR" sz="1200" dirty="0" err="1" smtClean="0">
                <a:solidFill>
                  <a:srgbClr val="FFC000"/>
                </a:solidFill>
              </a:rPr>
              <a:t>ghgate</a:t>
            </a:r>
            <a:endParaRPr lang="en-US" altLang="ko-KR" sz="1200" dirty="0" smtClean="0">
              <a:solidFill>
                <a:srgbClr val="FFC000"/>
              </a:solidFill>
            </a:endParaRPr>
          </a:p>
          <a:p>
            <a:r>
              <a:rPr lang="en-US" altLang="ko-KR" sz="1200" dirty="0" smtClean="0">
                <a:solidFill>
                  <a:srgbClr val="FFC000"/>
                </a:solidFill>
              </a:rPr>
              <a:t>Blog :  </a:t>
            </a:r>
            <a:r>
              <a:rPr lang="en-US" altLang="ko-KR" sz="1200" dirty="0" smtClean="0">
                <a:solidFill>
                  <a:srgbClr val="FFC000"/>
                </a:solidFill>
                <a:hlinkClick r:id="rId17"/>
              </a:rPr>
              <a:t>igateyou@naver.com</a:t>
            </a:r>
            <a:endParaRPr lang="en-US" altLang="ko-KR" sz="1200" dirty="0" smtClean="0">
              <a:solidFill>
                <a:srgbClr val="FFC000"/>
              </a:solidFill>
            </a:endParaRPr>
          </a:p>
          <a:p>
            <a:r>
              <a:rPr lang="en-US" altLang="ko-KR" sz="1200" dirty="0" smtClean="0">
                <a:solidFill>
                  <a:srgbClr val="FFC000"/>
                </a:solidFill>
              </a:rPr>
              <a:t>Home : http//www.ghgate.co.kr</a:t>
            </a:r>
            <a:endParaRPr lang="ko-KR" altLang="en-US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자동화 기기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" y="1372278"/>
            <a:ext cx="8609675" cy="6140402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11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물류 운반 차량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1" y="1289850"/>
            <a:ext cx="9825303" cy="6091181"/>
          </a:xfrm>
          <a:prstGeom prst="rect">
            <a:avLst/>
          </a:prstGeom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85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3" y="1332359"/>
            <a:ext cx="9505056" cy="6048672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52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1260029"/>
            <a:ext cx="9505056" cy="6084888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2891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1" y="1332359"/>
            <a:ext cx="9385939" cy="6030905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53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주요 </a:t>
            </a:r>
            <a:r>
              <a:rPr kumimoji="1" lang="ko-KR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고객사</a:t>
            </a: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및 납품 실적 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" y="1404367"/>
            <a:ext cx="9751367" cy="5723215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6717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" y="1404367"/>
            <a:ext cx="9751367" cy="5723214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38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보유기술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1332359"/>
            <a:ext cx="9426053" cy="446449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629540" y="1332359"/>
            <a:ext cx="6851337" cy="614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11507" y="158648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2019</a:t>
            </a:r>
            <a:endParaRPr lang="ko-KR" alt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96395" y="1495425"/>
            <a:ext cx="48734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FORK LIFT AGV (GBR 13 M- AGV) </a:t>
            </a:r>
            <a:r>
              <a:rPr lang="ko-KR" altLang="en-US" sz="1200" dirty="0"/>
              <a:t>개발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GBR13 (CRAB)</a:t>
            </a:r>
            <a:r>
              <a:rPr lang="ko-KR" altLang="en-US" sz="1200" dirty="0" err="1"/>
              <a:t>리치형</a:t>
            </a:r>
            <a:r>
              <a:rPr lang="ko-KR" altLang="en-US" sz="1200" dirty="0"/>
              <a:t> 지게차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10. GTT 250 (25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견인 </a:t>
            </a:r>
            <a:r>
              <a:rPr lang="ko-KR" altLang="en-US" sz="1200" dirty="0" err="1"/>
              <a:t>토인카</a:t>
            </a:r>
            <a:r>
              <a:rPr lang="ko-KR" altLang="en-US" sz="1200" dirty="0"/>
              <a:t> 개발 </a:t>
            </a:r>
            <a:r>
              <a:rPr lang="en-US" altLang="ko-KR" sz="1200" dirty="0"/>
              <a:t>(</a:t>
            </a:r>
            <a:r>
              <a:rPr lang="ko-KR" altLang="en-US" sz="1200" dirty="0"/>
              <a:t>무인 자율주행</a:t>
            </a:r>
            <a:r>
              <a:rPr lang="en-US" altLang="ko-KR" sz="1200" dirty="0"/>
              <a:t>/</a:t>
            </a:r>
            <a:r>
              <a:rPr lang="ko-KR" altLang="en-US" sz="1200" dirty="0" err="1"/>
              <a:t>마루베니사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GHGT 800 </a:t>
            </a:r>
            <a:r>
              <a:rPr lang="ko-KR" altLang="en-US" sz="1200" dirty="0"/>
              <a:t>중형 습식 청소차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08. GHGT 1000 </a:t>
            </a:r>
            <a:r>
              <a:rPr lang="ko-KR" altLang="en-US" sz="1200" dirty="0"/>
              <a:t>대형 습식 청소차 개발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GMC 50 (</a:t>
            </a:r>
            <a:r>
              <a:rPr lang="ko-KR" altLang="en-US" sz="1200" dirty="0" err="1"/>
              <a:t>방산용</a:t>
            </a:r>
            <a:r>
              <a:rPr lang="en-US" altLang="ko-KR" sz="1200" dirty="0"/>
              <a:t>)</a:t>
            </a:r>
            <a:r>
              <a:rPr lang="ko-KR" altLang="en-US" sz="1200" dirty="0"/>
              <a:t>대차 개발 </a:t>
            </a:r>
            <a:r>
              <a:rPr lang="en-US" altLang="ko-KR" sz="1200" dirty="0"/>
              <a:t>(LIG </a:t>
            </a:r>
            <a:r>
              <a:rPr lang="ko-KR" altLang="en-US" sz="1200" dirty="0" err="1"/>
              <a:t>넥스원</a:t>
            </a:r>
            <a:r>
              <a:rPr lang="ko-KR" altLang="en-US" sz="1200" dirty="0"/>
              <a:t> 납품</a:t>
            </a:r>
            <a:r>
              <a:rPr lang="en-US" altLang="ko-KR" sz="1200" dirty="0"/>
              <a:t>)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06. </a:t>
            </a:r>
            <a:r>
              <a:rPr lang="ko-KR" altLang="en-US" sz="1200" dirty="0"/>
              <a:t>한국 도로공사 터널 </a:t>
            </a:r>
            <a:r>
              <a:rPr lang="ko-KR" altLang="en-US" sz="1200" dirty="0" err="1"/>
              <a:t>구난용</a:t>
            </a:r>
            <a:r>
              <a:rPr lang="ko-KR" altLang="en-US" sz="1200" dirty="0"/>
              <a:t> 트레일러</a:t>
            </a:r>
            <a:r>
              <a:rPr lang="en-US" altLang="ko-KR" sz="1200" dirty="0"/>
              <a:t>(40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개발 </a:t>
            </a:r>
            <a:r>
              <a:rPr lang="en-US" altLang="ko-KR" sz="1200" dirty="0"/>
              <a:t>(</a:t>
            </a:r>
            <a:r>
              <a:rPr lang="ko-KR" altLang="en-US" sz="1200" dirty="0"/>
              <a:t>도로공사 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03. GMC 50Q-AC </a:t>
            </a:r>
            <a:r>
              <a:rPr lang="ko-KR" altLang="en-US" sz="1200" dirty="0"/>
              <a:t>트레일러 복합형 </a:t>
            </a:r>
            <a:r>
              <a:rPr lang="ko-KR" altLang="en-US" sz="1200" dirty="0" err="1"/>
              <a:t>멀티형</a:t>
            </a:r>
            <a:r>
              <a:rPr lang="ko-KR" altLang="en-US" sz="1200" dirty="0"/>
              <a:t> 대차 개발 </a:t>
            </a:r>
            <a:r>
              <a:rPr lang="en-US" altLang="ko-KR" sz="1200" dirty="0"/>
              <a:t>(KAI 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02. GHDS-300 (SWM) </a:t>
            </a:r>
            <a:r>
              <a:rPr lang="ko-KR" altLang="en-US" sz="1200" dirty="0"/>
              <a:t>습식 양면 </a:t>
            </a:r>
            <a:r>
              <a:rPr lang="ko-KR" altLang="en-US" sz="1200" dirty="0" err="1"/>
              <a:t>디버링기</a:t>
            </a:r>
            <a:r>
              <a:rPr lang="ko-KR" altLang="en-US" sz="1200" dirty="0"/>
              <a:t> 개발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0757" y="49878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2018</a:t>
            </a:r>
            <a:endParaRPr lang="ko-KR" alt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67215" y="4896817"/>
            <a:ext cx="50669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Ghds-1100 T/W </a:t>
            </a:r>
            <a:r>
              <a:rPr lang="ko-KR" altLang="en-US" sz="1200" dirty="0"/>
              <a:t>진공 </a:t>
            </a:r>
            <a:r>
              <a:rPr lang="ko-KR" altLang="en-US" sz="1200" dirty="0" err="1"/>
              <a:t>바큠형</a:t>
            </a:r>
            <a:r>
              <a:rPr lang="ko-KR" altLang="en-US" sz="1200" dirty="0"/>
              <a:t> 모델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</a:t>
            </a:r>
            <a:r>
              <a:rPr lang="en-US" altLang="ko-KR" sz="1200" dirty="0" err="1"/>
              <a:t>Gmc</a:t>
            </a:r>
            <a:r>
              <a:rPr lang="en-US" altLang="ko-KR" sz="1200" dirty="0"/>
              <a:t> 200Q-Ac </a:t>
            </a:r>
            <a:r>
              <a:rPr lang="ko-KR" altLang="en-US" sz="1200" dirty="0"/>
              <a:t>유 무선 대차 </a:t>
            </a:r>
            <a:r>
              <a:rPr lang="en-US" altLang="ko-KR" sz="1200" dirty="0"/>
              <a:t>(Crab/Multi)(Big Capacity Wide)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09. Gp20-Ac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20</a:t>
            </a:r>
            <a:r>
              <a:rPr lang="ko-KR" altLang="en-US" sz="1200" dirty="0"/>
              <a:t>톤</a:t>
            </a:r>
            <a:r>
              <a:rPr lang="en-US" altLang="ko-KR" sz="1200" dirty="0"/>
              <a:t>)(KAI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Gtt50-Ac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40</a:t>
            </a:r>
            <a:r>
              <a:rPr lang="ko-KR" altLang="en-US" sz="1200" dirty="0"/>
              <a:t>톤</a:t>
            </a:r>
            <a:r>
              <a:rPr lang="en-US" altLang="ko-KR" sz="1200" dirty="0"/>
              <a:t>)(</a:t>
            </a:r>
            <a:r>
              <a:rPr lang="ko-KR" altLang="en-US" sz="1200" dirty="0"/>
              <a:t>싱가폴 수출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Ghds-300 (</a:t>
            </a:r>
            <a:r>
              <a:rPr lang="en-US" altLang="ko-KR" sz="1200" dirty="0" err="1"/>
              <a:t>Fwm</a:t>
            </a:r>
            <a:r>
              <a:rPr lang="en-US" altLang="ko-KR" sz="1200" dirty="0"/>
              <a:t>) </a:t>
            </a:r>
            <a:r>
              <a:rPr lang="ko-KR" altLang="en-US" sz="1200" dirty="0"/>
              <a:t>양면 습식 </a:t>
            </a:r>
            <a:r>
              <a:rPr lang="ko-KR" altLang="en-US" sz="1200" dirty="0" err="1"/>
              <a:t>디버링</a:t>
            </a:r>
            <a:r>
              <a:rPr lang="ko-KR" altLang="en-US" sz="1200" dirty="0"/>
              <a:t> 개발 </a:t>
            </a:r>
            <a:r>
              <a:rPr lang="en-US" altLang="ko-KR" sz="1200" dirty="0"/>
              <a:t>(Face Wet </a:t>
            </a:r>
            <a:r>
              <a:rPr lang="en-US" altLang="ko-KR" sz="1200" dirty="0" err="1"/>
              <a:t>methad</a:t>
            </a:r>
            <a:r>
              <a:rPr lang="en-US" altLang="ko-KR" sz="1200" dirty="0"/>
              <a:t> Model)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05. </a:t>
            </a:r>
            <a:r>
              <a:rPr lang="ko-KR" altLang="en-US" sz="1200" dirty="0"/>
              <a:t>서울 국제 </a:t>
            </a:r>
            <a:r>
              <a:rPr lang="ko-KR" altLang="en-US" sz="1200" dirty="0" err="1"/>
              <a:t>공작기계전</a:t>
            </a:r>
            <a:r>
              <a:rPr lang="ko-KR" altLang="en-US" sz="1200" dirty="0"/>
              <a:t> 참가 </a:t>
            </a:r>
            <a:r>
              <a:rPr lang="en-US" altLang="ko-KR" sz="1200" dirty="0"/>
              <a:t>(SIMTOS 2018)</a:t>
            </a:r>
            <a:endParaRPr lang="ko-KR" altLang="en-US" sz="1200" dirty="0"/>
          </a:p>
        </p:txBody>
      </p:sp>
      <p:cxnSp>
        <p:nvCxnSpPr>
          <p:cNvPr id="12" name="직선 연결선 11"/>
          <p:cNvCxnSpPr/>
          <p:nvPr/>
        </p:nvCxnSpPr>
        <p:spPr>
          <a:xfrm>
            <a:off x="5275603" y="1715641"/>
            <a:ext cx="0" cy="57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5210125" y="1707624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5231155" y="5112841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752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3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개발 실적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1260351"/>
            <a:ext cx="7272808" cy="621020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130387" y="1281486"/>
            <a:ext cx="6536793" cy="609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16744" y="128148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2019</a:t>
            </a:r>
            <a:endParaRPr lang="ko-KR" alt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01632" y="1190428"/>
            <a:ext cx="48734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FORK LIFT AGV (GBR 13 M- AGV) </a:t>
            </a:r>
            <a:r>
              <a:rPr lang="ko-KR" altLang="en-US" sz="1200" dirty="0"/>
              <a:t>개발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GBR13 (CRAB)</a:t>
            </a:r>
            <a:r>
              <a:rPr lang="ko-KR" altLang="en-US" sz="1200" dirty="0" err="1"/>
              <a:t>리치형</a:t>
            </a:r>
            <a:r>
              <a:rPr lang="ko-KR" altLang="en-US" sz="1200" dirty="0"/>
              <a:t> 지게차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10. GTT 250 (25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견인 </a:t>
            </a:r>
            <a:r>
              <a:rPr lang="ko-KR" altLang="en-US" sz="1200" dirty="0" err="1"/>
              <a:t>토인카</a:t>
            </a:r>
            <a:r>
              <a:rPr lang="ko-KR" altLang="en-US" sz="1200" dirty="0"/>
              <a:t> 개발 </a:t>
            </a:r>
            <a:r>
              <a:rPr lang="en-US" altLang="ko-KR" sz="1200" dirty="0"/>
              <a:t>(</a:t>
            </a:r>
            <a:r>
              <a:rPr lang="ko-KR" altLang="en-US" sz="1200" dirty="0"/>
              <a:t>무인 자율주행 </a:t>
            </a:r>
            <a:r>
              <a:rPr lang="en-US" altLang="ko-KR" sz="1200" dirty="0"/>
              <a:t>/ </a:t>
            </a:r>
            <a:r>
              <a:rPr lang="ko-KR" altLang="en-US" sz="1200" dirty="0" err="1"/>
              <a:t>마루베니사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GHGT 800 </a:t>
            </a:r>
            <a:r>
              <a:rPr lang="ko-KR" altLang="en-US" sz="1200" dirty="0"/>
              <a:t>중형 습식 청소차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08. GHGT 1000 </a:t>
            </a:r>
            <a:r>
              <a:rPr lang="ko-KR" altLang="en-US" sz="1200" dirty="0"/>
              <a:t>대형 습식 청소차 개발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GMC 50 (</a:t>
            </a:r>
            <a:r>
              <a:rPr lang="ko-KR" altLang="en-US" sz="1200" dirty="0" err="1"/>
              <a:t>방산용</a:t>
            </a:r>
            <a:r>
              <a:rPr lang="en-US" altLang="ko-KR" sz="1200" dirty="0"/>
              <a:t>)</a:t>
            </a:r>
            <a:r>
              <a:rPr lang="ko-KR" altLang="en-US" sz="1200" dirty="0"/>
              <a:t>대차 개발 </a:t>
            </a:r>
            <a:r>
              <a:rPr lang="en-US" altLang="ko-KR" sz="1200" dirty="0"/>
              <a:t>(LIG </a:t>
            </a:r>
            <a:r>
              <a:rPr lang="ko-KR" altLang="en-US" sz="1200" dirty="0" err="1"/>
              <a:t>넥스원</a:t>
            </a:r>
            <a:r>
              <a:rPr lang="ko-KR" altLang="en-US" sz="1200" dirty="0"/>
              <a:t> 납품</a:t>
            </a:r>
            <a:r>
              <a:rPr lang="en-US" altLang="ko-KR" sz="1200" dirty="0"/>
              <a:t>) 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06. </a:t>
            </a:r>
            <a:r>
              <a:rPr lang="ko-KR" altLang="en-US" sz="1200" dirty="0"/>
              <a:t>한국 도로공사 터널 </a:t>
            </a:r>
            <a:r>
              <a:rPr lang="ko-KR" altLang="en-US" sz="1200" dirty="0" err="1"/>
              <a:t>구난용</a:t>
            </a:r>
            <a:r>
              <a:rPr lang="ko-KR" altLang="en-US" sz="1200" dirty="0"/>
              <a:t> 트레일러</a:t>
            </a:r>
            <a:r>
              <a:rPr lang="en-US" altLang="ko-KR" sz="1200" dirty="0"/>
              <a:t>(40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개발 </a:t>
            </a:r>
            <a:r>
              <a:rPr lang="en-US" altLang="ko-KR" sz="1200" dirty="0"/>
              <a:t>(</a:t>
            </a:r>
            <a:r>
              <a:rPr lang="ko-KR" altLang="en-US" sz="1200" dirty="0"/>
              <a:t>도로공사 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03. GMC 50Q-AC </a:t>
            </a:r>
            <a:r>
              <a:rPr lang="ko-KR" altLang="en-US" sz="1200" dirty="0"/>
              <a:t>트레일러 복합형 </a:t>
            </a:r>
            <a:r>
              <a:rPr lang="ko-KR" altLang="en-US" sz="1200" dirty="0" err="1"/>
              <a:t>멀티형</a:t>
            </a:r>
            <a:r>
              <a:rPr lang="ko-KR" altLang="en-US" sz="1200" dirty="0"/>
              <a:t> 대차 개발 </a:t>
            </a:r>
            <a:r>
              <a:rPr lang="en-US" altLang="ko-KR" sz="1200" dirty="0"/>
              <a:t>(KAI 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02. GHDS-300 (SWM) </a:t>
            </a:r>
            <a:r>
              <a:rPr lang="ko-KR" altLang="en-US" sz="1200" dirty="0"/>
              <a:t>습식 양면 </a:t>
            </a:r>
            <a:r>
              <a:rPr lang="ko-KR" altLang="en-US" sz="1200" dirty="0" err="1"/>
              <a:t>디버링기</a:t>
            </a:r>
            <a:r>
              <a:rPr lang="ko-KR" altLang="en-US" sz="1200" dirty="0"/>
              <a:t> 개발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5994" y="468287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2018</a:t>
            </a:r>
            <a:endParaRPr lang="ko-KR" alt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72452" y="4591820"/>
            <a:ext cx="50669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Ghds-1100 T/W </a:t>
            </a:r>
            <a:r>
              <a:rPr lang="ko-KR" altLang="en-US" sz="1200" dirty="0"/>
              <a:t>진공 </a:t>
            </a:r>
            <a:r>
              <a:rPr lang="ko-KR" altLang="en-US" sz="1200" dirty="0" err="1"/>
              <a:t>바큠형</a:t>
            </a:r>
            <a:r>
              <a:rPr lang="ko-KR" altLang="en-US" sz="1200" dirty="0"/>
              <a:t> 모델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</a:t>
            </a:r>
            <a:r>
              <a:rPr lang="en-US" altLang="ko-KR" sz="1200" dirty="0" err="1"/>
              <a:t>Gmc</a:t>
            </a:r>
            <a:r>
              <a:rPr lang="en-US" altLang="ko-KR" sz="1200" dirty="0"/>
              <a:t> 200Q-Ac </a:t>
            </a:r>
            <a:r>
              <a:rPr lang="ko-KR" altLang="en-US" sz="1200" dirty="0"/>
              <a:t>유 무선 대차 </a:t>
            </a:r>
            <a:r>
              <a:rPr lang="en-US" altLang="ko-KR" sz="1200" dirty="0"/>
              <a:t>(Crab/Multi)(Big Capacity Wide)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09. Gp20-Ac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20</a:t>
            </a:r>
            <a:r>
              <a:rPr lang="ko-KR" altLang="en-US" sz="1200" dirty="0"/>
              <a:t>톤</a:t>
            </a:r>
            <a:r>
              <a:rPr lang="en-US" altLang="ko-KR" sz="1200" dirty="0"/>
              <a:t>)(KAI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Gtt50-Ac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40</a:t>
            </a:r>
            <a:r>
              <a:rPr lang="ko-KR" altLang="en-US" sz="1200" dirty="0"/>
              <a:t>톤</a:t>
            </a:r>
            <a:r>
              <a:rPr lang="en-US" altLang="ko-KR" sz="1200" dirty="0"/>
              <a:t>)(</a:t>
            </a:r>
            <a:r>
              <a:rPr lang="ko-KR" altLang="en-US" sz="1200" dirty="0"/>
              <a:t>싱가폴 수출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Ghds-300 (</a:t>
            </a:r>
            <a:r>
              <a:rPr lang="en-US" altLang="ko-KR" sz="1200" dirty="0" err="1"/>
              <a:t>Fwm</a:t>
            </a:r>
            <a:r>
              <a:rPr lang="en-US" altLang="ko-KR" sz="1200" dirty="0"/>
              <a:t>) </a:t>
            </a:r>
            <a:r>
              <a:rPr lang="ko-KR" altLang="en-US" sz="1200" dirty="0"/>
              <a:t>양면 습식 </a:t>
            </a:r>
            <a:r>
              <a:rPr lang="ko-KR" altLang="en-US" sz="1200" dirty="0" err="1"/>
              <a:t>디버링</a:t>
            </a:r>
            <a:r>
              <a:rPr lang="ko-KR" altLang="en-US" sz="1200" dirty="0"/>
              <a:t> 개발 </a:t>
            </a:r>
            <a:r>
              <a:rPr lang="en-US" altLang="ko-KR" sz="1200" dirty="0"/>
              <a:t>(Face Wet </a:t>
            </a:r>
            <a:r>
              <a:rPr lang="en-US" altLang="ko-KR" sz="1200" dirty="0" err="1"/>
              <a:t>methad</a:t>
            </a:r>
            <a:r>
              <a:rPr lang="en-US" altLang="ko-KR" sz="1200" dirty="0"/>
              <a:t> Model)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05. </a:t>
            </a:r>
            <a:r>
              <a:rPr lang="ko-KR" altLang="en-US" sz="1200" dirty="0"/>
              <a:t>서울 국제 </a:t>
            </a:r>
            <a:r>
              <a:rPr lang="ko-KR" altLang="en-US" sz="1200" dirty="0" err="1"/>
              <a:t>공작기계전</a:t>
            </a:r>
            <a:r>
              <a:rPr lang="ko-KR" altLang="en-US" sz="1200" dirty="0"/>
              <a:t> 참가 </a:t>
            </a:r>
            <a:r>
              <a:rPr lang="en-US" altLang="ko-KR" sz="1200" dirty="0"/>
              <a:t>(SIMTOS 2018)</a:t>
            </a:r>
            <a:endParaRPr lang="ko-KR" altLang="en-US" sz="1200" dirty="0"/>
          </a:p>
        </p:txBody>
      </p:sp>
      <p:cxnSp>
        <p:nvCxnSpPr>
          <p:cNvPr id="12" name="직선 연결선 11"/>
          <p:cNvCxnSpPr/>
          <p:nvPr/>
        </p:nvCxnSpPr>
        <p:spPr>
          <a:xfrm>
            <a:off x="3980840" y="1410644"/>
            <a:ext cx="0" cy="57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3915362" y="1402627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936392" y="4807844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745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3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장비 보유 현황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8" y="1260351"/>
            <a:ext cx="7848872" cy="6300912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417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직사각형 65"/>
          <p:cNvSpPr/>
          <p:nvPr/>
        </p:nvSpPr>
        <p:spPr>
          <a:xfrm>
            <a:off x="0" y="1908423"/>
            <a:ext cx="10693400" cy="5652840"/>
          </a:xfrm>
          <a:prstGeom prst="rect">
            <a:avLst/>
          </a:prstGeom>
          <a:blipFill dpi="0" rotWithShape="1">
            <a:blip r:embed="rId3" cstate="print">
              <a:alphaModFix amt="4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305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1908423"/>
            <a:ext cx="10693400" cy="4824536"/>
          </a:xfrm>
          <a:prstGeom prst="rect">
            <a:avLst/>
          </a:prstGeom>
          <a:solidFill>
            <a:schemeClr val="bg1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305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1-1 </a:t>
            </a:r>
            <a:r>
              <a:rPr lang="ko-KR" altLang="en-US" dirty="0"/>
              <a:t>회사개요</a:t>
            </a:r>
          </a:p>
        </p:txBody>
      </p:sp>
      <p:graphicFrame>
        <p:nvGraphicFramePr>
          <p:cNvPr id="25" name="Group 4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703192"/>
              </p:ext>
            </p:extLst>
          </p:nvPr>
        </p:nvGraphicFramePr>
        <p:xfrm>
          <a:off x="594172" y="2794465"/>
          <a:ext cx="9433048" cy="3160404"/>
        </p:xfrm>
        <a:graphic>
          <a:graphicData uri="http://schemas.openxmlformats.org/drawingml/2006/table">
            <a:tbl>
              <a:tblPr/>
              <a:tblGrid>
                <a:gridCol w="20511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81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719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회사명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주식회사 게이트</a:t>
                      </a:r>
                      <a:endParaRPr kumimoji="0" lang="en-US" altLang="ko-KR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719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대표자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이광욱</a:t>
                      </a:r>
                      <a:endParaRPr kumimoji="1" lang="ko-KR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979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업태</a:t>
                      </a:r>
                      <a:r>
                        <a:rPr kumimoji="1" lang="en-US" altLang="ko-KR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종목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제조업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정밀산업기계</a:t>
                      </a: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373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본   사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경상남도 김해시 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한림면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명동로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62-19</a:t>
                      </a: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경인지사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안산시 단원구 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엠티브이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로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97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번길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 (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목내동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시화엠티브이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306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8252821"/>
                  </a:ext>
                </a:extLst>
              </a:tr>
              <a:tr h="234104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기술 연구소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수원시 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영통구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신원로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88,102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B05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9964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ko-KR" altLang="en-US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4155274"/>
                  </a:ext>
                </a:extLst>
              </a:tr>
              <a:tr h="346719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종업원수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719">
                <a:tc>
                  <a:txBody>
                    <a:bodyPr/>
                    <a:lstStyle/>
                    <a:p>
                      <a:pPr marL="90488" marR="0" lvl="0" indent="-90488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주요 사업분야</a:t>
                      </a:r>
                    </a:p>
                  </a:txBody>
                  <a:tcPr marL="18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디버링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자동화기기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물류운반기기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전동물류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AGV / </a:t>
                      </a:r>
                      <a:r>
                        <a:rPr kumimoji="1" lang="ko-K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자율주행 </a:t>
                      </a:r>
                    </a:p>
                  </a:txBody>
                  <a:tcPr marL="18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" name="Freeform 4"/>
          <p:cNvSpPr>
            <a:spLocks/>
          </p:cNvSpPr>
          <p:nvPr/>
        </p:nvSpPr>
        <p:spPr bwMode="auto">
          <a:xfrm>
            <a:off x="738188" y="784449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회사 일반 현황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43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특허 및 인증서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" y="1332359"/>
            <a:ext cx="8712968" cy="6220240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6420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특허 및 인증서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" y="1332359"/>
            <a:ext cx="8609675" cy="6220240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847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특허 및 인증서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" y="1364289"/>
            <a:ext cx="8609675" cy="6156380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15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약도 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4" y="1332359"/>
            <a:ext cx="9470789" cy="5832648"/>
          </a:xfrm>
          <a:prstGeom prst="rect">
            <a:avLst/>
          </a:prstGeom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3432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 descr="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8268" y="3087611"/>
            <a:ext cx="1987132" cy="1213004"/>
          </a:xfrm>
          <a:prstGeom prst="rect">
            <a:avLst/>
          </a:prstGeom>
        </p:spPr>
      </p:pic>
      <p:sp>
        <p:nvSpPr>
          <p:cNvPr id="38" name="텍스트 개체 틀 37"/>
          <p:cNvSpPr>
            <a:spLocks noGrp="1"/>
          </p:cNvSpPr>
          <p:nvPr>
            <p:ph type="body" sz="quarter" idx="12"/>
          </p:nvPr>
        </p:nvSpPr>
        <p:spPr>
          <a:xfrm>
            <a:off x="2466700" y="3563039"/>
            <a:ext cx="5760000" cy="720080"/>
          </a:xfrm>
        </p:spPr>
        <p:txBody>
          <a:bodyPr/>
          <a:lstStyle/>
          <a:p>
            <a:pPr lvl="0"/>
            <a:r>
              <a:rPr lang="en-US" altLang="ko-KR" dirty="0">
                <a:solidFill>
                  <a:schemeClr val="bg1">
                    <a:lumMod val="50000"/>
                  </a:schemeClr>
                </a:solidFill>
              </a:rPr>
              <a:t>THANK YOU</a:t>
            </a:r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690516" y="4283119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2364" y="5133261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YouTube : </a:t>
            </a:r>
            <a:r>
              <a:rPr lang="ko-KR" altLang="en-US" sz="1400" b="1" dirty="0" smtClean="0"/>
              <a:t>세상을 여는 문 주식회사  </a:t>
            </a:r>
            <a:r>
              <a:rPr lang="ko-KR" altLang="en-US" sz="1400" b="1" dirty="0" err="1" smtClean="0"/>
              <a:t>게이트</a:t>
            </a:r>
            <a:endParaRPr lang="en-US" altLang="ko-KR" sz="1400" b="1" dirty="0" smtClean="0"/>
          </a:p>
          <a:p>
            <a:r>
              <a:rPr lang="en-US" altLang="ko-KR" sz="1400" b="1" dirty="0"/>
              <a:t> </a:t>
            </a:r>
            <a:r>
              <a:rPr lang="en-US" altLang="ko-KR" sz="1400" b="1" dirty="0" smtClean="0"/>
              <a:t>             GATE Ltd</a:t>
            </a:r>
          </a:p>
          <a:p>
            <a:r>
              <a:rPr lang="en-US" altLang="ko-KR" sz="1400" b="1" dirty="0"/>
              <a:t> </a:t>
            </a:r>
            <a:r>
              <a:rPr lang="en-US" altLang="ko-KR" sz="1400" b="1" dirty="0" smtClean="0"/>
              <a:t>             </a:t>
            </a:r>
            <a:r>
              <a:rPr lang="en-US" altLang="ko-KR" sz="1400" b="1" dirty="0" err="1" smtClean="0"/>
              <a:t>ghgate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Blog :  </a:t>
            </a:r>
            <a:r>
              <a:rPr lang="en-US" altLang="ko-KR" sz="1400" b="1" dirty="0" smtClean="0">
                <a:hlinkClick r:id="rId4"/>
              </a:rPr>
              <a:t>igateyou@naver.com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Home : http//www.ghgate.co.kr</a:t>
            </a:r>
            <a:endParaRPr lang="ko-KR" alt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42844" y="4831880"/>
            <a:ext cx="30947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 smtClean="0"/>
              <a:t>본사 및 공장</a:t>
            </a:r>
            <a:endParaRPr lang="en-US" altLang="ko-KR" sz="1050" b="1" dirty="0" smtClean="0"/>
          </a:p>
          <a:p>
            <a:r>
              <a:rPr lang="ko-KR" altLang="en-US" sz="1050" dirty="0" smtClean="0"/>
              <a:t>김해시 </a:t>
            </a:r>
            <a:r>
              <a:rPr lang="ko-KR" altLang="en-US" sz="1050" dirty="0" err="1" smtClean="0"/>
              <a:t>한림면</a:t>
            </a:r>
            <a:r>
              <a:rPr lang="ko-KR" altLang="en-US" sz="1050" dirty="0" smtClean="0"/>
              <a:t> </a:t>
            </a:r>
            <a:r>
              <a:rPr lang="ko-KR" altLang="en-US" sz="1050" dirty="0" err="1" smtClean="0"/>
              <a:t>명동로</a:t>
            </a:r>
            <a:r>
              <a:rPr lang="ko-KR" altLang="en-US" sz="1050" dirty="0" smtClean="0"/>
              <a:t> </a:t>
            </a:r>
            <a:r>
              <a:rPr lang="en-US" altLang="ko-KR" sz="1050" dirty="0" smtClean="0"/>
              <a:t>62~19</a:t>
            </a:r>
          </a:p>
          <a:p>
            <a:r>
              <a:rPr lang="en-US" altLang="ko-KR" sz="1050" dirty="0"/>
              <a:t> </a:t>
            </a:r>
            <a:r>
              <a:rPr lang="en-US" altLang="ko-KR" sz="1050" dirty="0" err="1" smtClean="0"/>
              <a:t>tel</a:t>
            </a:r>
            <a:r>
              <a:rPr lang="en-US" altLang="ko-KR" sz="1050" dirty="0" smtClean="0"/>
              <a:t>: 055-346-4477~8 / fax:055-346-3192</a:t>
            </a:r>
          </a:p>
          <a:p>
            <a:r>
              <a:rPr lang="en-US" altLang="ko-KR" sz="1050" dirty="0"/>
              <a:t> </a:t>
            </a:r>
            <a:r>
              <a:rPr lang="en-US" altLang="ko-KR" sz="1050" dirty="0" smtClean="0"/>
              <a:t>a/s: 055-346-4477</a:t>
            </a:r>
          </a:p>
          <a:p>
            <a:r>
              <a:rPr lang="ko-KR" altLang="en-US" sz="1050" dirty="0" smtClean="0"/>
              <a:t>대표 </a:t>
            </a:r>
            <a:r>
              <a:rPr lang="en-US" altLang="ko-KR" sz="1050" dirty="0" smtClean="0"/>
              <a:t>E-mail :  </a:t>
            </a:r>
            <a:r>
              <a:rPr lang="en-US" altLang="ko-KR" sz="1050" dirty="0" smtClean="0">
                <a:solidFill>
                  <a:srgbClr val="7030A0"/>
                </a:solidFill>
              </a:rPr>
              <a:t>gate@ghagte.co.kr</a:t>
            </a:r>
          </a:p>
          <a:p>
            <a:r>
              <a:rPr lang="ko-KR" altLang="en-US" sz="1050" b="1" dirty="0" smtClean="0"/>
              <a:t>경인사업소</a:t>
            </a:r>
            <a:endParaRPr lang="en-US" altLang="ko-KR" sz="1050" b="1" dirty="0" smtClean="0"/>
          </a:p>
          <a:p>
            <a:r>
              <a:rPr lang="ko-KR" altLang="en-US" sz="1050" dirty="0" smtClean="0"/>
              <a:t>경기도 안산시 단원구 </a:t>
            </a:r>
            <a:r>
              <a:rPr lang="ko-KR" altLang="en-US" sz="1050" dirty="0" err="1" smtClean="0"/>
              <a:t>엠티브이</a:t>
            </a:r>
            <a:r>
              <a:rPr lang="ko-KR" altLang="en-US" sz="1050" dirty="0" smtClean="0"/>
              <a:t> </a:t>
            </a:r>
            <a:r>
              <a:rPr lang="en-US" altLang="ko-KR" sz="1050" dirty="0" smtClean="0"/>
              <a:t>1</a:t>
            </a:r>
            <a:r>
              <a:rPr lang="ko-KR" altLang="en-US" sz="1050" dirty="0" smtClean="0"/>
              <a:t>로</a:t>
            </a:r>
            <a:r>
              <a:rPr lang="en-US" altLang="ko-KR" sz="1050" dirty="0" smtClean="0"/>
              <a:t>91</a:t>
            </a:r>
            <a:r>
              <a:rPr lang="ko-KR" altLang="en-US" sz="1050" dirty="0" err="1" smtClean="0"/>
              <a:t>번길</a:t>
            </a:r>
            <a:endParaRPr lang="en-US" altLang="ko-KR" sz="1050" dirty="0" smtClean="0"/>
          </a:p>
          <a:p>
            <a:r>
              <a:rPr lang="en-US" altLang="ko-KR" sz="1050" dirty="0" smtClean="0"/>
              <a:t>Tel; 070-4327-1506 / fax:055-346-3192</a:t>
            </a:r>
          </a:p>
          <a:p>
            <a:r>
              <a:rPr lang="en-US" altLang="ko-KR" sz="1050" dirty="0" smtClean="0"/>
              <a:t>E-mail : </a:t>
            </a:r>
            <a:r>
              <a:rPr lang="en-US" altLang="ko-KR" sz="1050" dirty="0" smtClean="0">
                <a:hlinkClick r:id="rId5"/>
              </a:rPr>
              <a:t>sail@ghgate.co.kr</a:t>
            </a:r>
            <a:endParaRPr lang="en-US" altLang="ko-KR" sz="1050" dirty="0" smtClean="0"/>
          </a:p>
          <a:p>
            <a:r>
              <a:rPr lang="ko-KR" altLang="en-US" sz="1050" b="1" dirty="0" smtClean="0"/>
              <a:t>기술연구소</a:t>
            </a:r>
            <a:endParaRPr lang="en-US" altLang="ko-KR" sz="1050" b="1" dirty="0" smtClean="0"/>
          </a:p>
          <a:p>
            <a:r>
              <a:rPr lang="ko-KR" altLang="en-US" sz="1050" dirty="0" smtClean="0"/>
              <a:t>경기도 수원시 </a:t>
            </a:r>
            <a:r>
              <a:rPr lang="ko-KR" altLang="en-US" sz="1050" dirty="0" err="1" smtClean="0"/>
              <a:t>영통구</a:t>
            </a:r>
            <a:r>
              <a:rPr lang="ko-KR" altLang="en-US" sz="1050" dirty="0" smtClean="0"/>
              <a:t> </a:t>
            </a:r>
            <a:r>
              <a:rPr lang="ko-KR" altLang="en-US" sz="1050" dirty="0" err="1" smtClean="0"/>
              <a:t>신원로</a:t>
            </a:r>
            <a:r>
              <a:rPr lang="ko-KR" altLang="en-US" sz="1050" dirty="0" smtClean="0"/>
              <a:t> </a:t>
            </a:r>
            <a:r>
              <a:rPr lang="en-US" altLang="ko-KR" sz="1050" dirty="0" smtClean="0"/>
              <a:t>88,102</a:t>
            </a:r>
            <a:r>
              <a:rPr lang="ko-KR" altLang="en-US" sz="1050" dirty="0" smtClean="0"/>
              <a:t>동 </a:t>
            </a:r>
            <a:r>
              <a:rPr lang="en-US" altLang="ko-KR" sz="1050" dirty="0" smtClean="0"/>
              <a:t>B05</a:t>
            </a:r>
            <a:r>
              <a:rPr lang="ko-KR" altLang="en-US" sz="1050" dirty="0" smtClean="0"/>
              <a:t>호</a:t>
            </a:r>
            <a:endParaRPr lang="en-US" altLang="ko-KR" sz="1050" dirty="0" smtClean="0"/>
          </a:p>
          <a:p>
            <a:r>
              <a:rPr lang="en-US" altLang="ko-KR" sz="1050" dirty="0" smtClean="0"/>
              <a:t>Tel: 070-4327-1507 / fax:055-346-3192</a:t>
            </a:r>
          </a:p>
          <a:p>
            <a:r>
              <a:rPr lang="en-US" altLang="ko-KR" sz="1050" dirty="0" smtClean="0"/>
              <a:t>E-mail :</a:t>
            </a:r>
            <a:r>
              <a:rPr lang="en-US" altLang="ko-KR" sz="1050" dirty="0" smtClean="0">
                <a:solidFill>
                  <a:srgbClr val="7030A0"/>
                </a:solidFill>
              </a:rPr>
              <a:t> tech@ghgate.co.kr</a:t>
            </a:r>
            <a:endParaRPr lang="en-US" altLang="ko-KR" sz="1050" dirty="0">
              <a:solidFill>
                <a:srgbClr val="7030A0"/>
              </a:solidFill>
            </a:endParaRPr>
          </a:p>
          <a:p>
            <a:r>
              <a:rPr lang="ko-KR" altLang="en-US" sz="1200" b="1" dirty="0" smtClean="0"/>
              <a:t> 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87363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텍스트 개체 틀 5"/>
          <p:cNvSpPr>
            <a:spLocks noGrp="1"/>
          </p:cNvSpPr>
          <p:nvPr>
            <p:ph type="body" sz="quarter" idx="15"/>
          </p:nvPr>
        </p:nvSpPr>
        <p:spPr>
          <a:xfrm>
            <a:off x="306140" y="279947"/>
            <a:ext cx="6624984" cy="504502"/>
          </a:xfrm>
        </p:spPr>
        <p:txBody>
          <a:bodyPr/>
          <a:lstStyle/>
          <a:p>
            <a:r>
              <a:rPr lang="en-US" altLang="ko-KR" dirty="0"/>
              <a:t>1-3 </a:t>
            </a:r>
            <a:r>
              <a:rPr lang="ko-KR" altLang="en-US" dirty="0"/>
              <a:t>주요 </a:t>
            </a:r>
            <a:r>
              <a:rPr altLang="en-US"/>
              <a:t>실적</a:t>
            </a:r>
            <a:endParaRPr lang="ko-KR" altLang="en-US" dirty="0"/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경영방침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2" y="1349400"/>
            <a:ext cx="9286205" cy="5654814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708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텍스트 개체 틀 5"/>
          <p:cNvSpPr>
            <a:spLocks noGrp="1"/>
          </p:cNvSpPr>
          <p:nvPr>
            <p:ph type="body" sz="quarter" idx="15"/>
          </p:nvPr>
        </p:nvSpPr>
        <p:spPr>
          <a:xfrm>
            <a:off x="306140" y="279947"/>
            <a:ext cx="6624984" cy="504502"/>
          </a:xfrm>
        </p:spPr>
        <p:txBody>
          <a:bodyPr/>
          <a:lstStyle/>
          <a:p>
            <a:r>
              <a:rPr lang="en-US" altLang="ko-KR" dirty="0"/>
              <a:t>1-3 </a:t>
            </a:r>
            <a:r>
              <a:rPr lang="ko-KR" altLang="en-US" dirty="0"/>
              <a:t>주요 </a:t>
            </a:r>
            <a:r>
              <a:rPr altLang="en-US"/>
              <a:t>실적</a:t>
            </a:r>
            <a:endParaRPr lang="ko-KR" altLang="en-US" dirty="0"/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경영방침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79" y="1377730"/>
            <a:ext cx="9366479" cy="513920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82204" y="1764407"/>
            <a:ext cx="9073008" cy="201701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tx1"/>
                </a:solidFill>
              </a:rPr>
              <a:t>우리 주</a:t>
            </a:r>
            <a:r>
              <a:rPr lang="en-US" altLang="ko-KR" sz="1200" b="1" dirty="0">
                <a:solidFill>
                  <a:schemeClr val="tx1"/>
                </a:solidFill>
              </a:rPr>
              <a:t>)</a:t>
            </a:r>
            <a:r>
              <a:rPr lang="ko-KR" altLang="en-US" sz="1200" b="1" dirty="0" err="1">
                <a:solidFill>
                  <a:schemeClr val="tx1"/>
                </a:solidFill>
              </a:rPr>
              <a:t>게이트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>
                <a:solidFill>
                  <a:schemeClr val="tx1"/>
                </a:solidFill>
              </a:rPr>
              <a:t>코퍼레이션</a:t>
            </a:r>
            <a:r>
              <a:rPr lang="ko-KR" altLang="en-US" sz="1200" b="1" dirty="0">
                <a:solidFill>
                  <a:schemeClr val="tx1"/>
                </a:solidFill>
              </a:rPr>
              <a:t> 임직원은 이해 관계자와 우리 자신에게 환경에 대한 믿음과 만족을 추구하는 기업으로 거듭나기 위하여 시스템을 구축하고 명확히 이행하며 다음과 같이 환경방침을 설정하고 환경목표는 사업계획에 반영하여 지속적인 개선을 이행하여야 한다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endParaRPr lang="en-US" altLang="ko-KR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환경 잠재위험 조사로 환경영향등록 및 관리를 명확히 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에너지 사용량 분석으로 절약운동에 적극적으로 솔선하자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재활용 생활화 및 환경법규 준수를 명확히 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비상사태 대비 환경 안전에 대한 사전 점검을 명확히 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10196" y="4421650"/>
            <a:ext cx="9073008" cy="201701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82204" y="4416107"/>
            <a:ext cx="9073008" cy="201701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tx1"/>
                </a:solidFill>
              </a:rPr>
              <a:t>우리 주</a:t>
            </a:r>
            <a:r>
              <a:rPr lang="en-US" altLang="ko-KR" sz="1200" b="1" dirty="0">
                <a:solidFill>
                  <a:schemeClr val="tx1"/>
                </a:solidFill>
              </a:rPr>
              <a:t>)</a:t>
            </a:r>
            <a:r>
              <a:rPr lang="ko-KR" altLang="en-US" sz="1200" b="1" dirty="0" err="1">
                <a:solidFill>
                  <a:schemeClr val="tx1"/>
                </a:solidFill>
              </a:rPr>
              <a:t>게이트코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>
                <a:solidFill>
                  <a:schemeClr val="tx1"/>
                </a:solidFill>
              </a:rPr>
              <a:t>퍼레이션</a:t>
            </a:r>
            <a:r>
              <a:rPr lang="ko-KR" altLang="en-US" sz="1200" b="1" dirty="0">
                <a:solidFill>
                  <a:schemeClr val="tx1"/>
                </a:solidFill>
              </a:rPr>
              <a:t> 임직원은 최고의 우수한 제품을 생산하고 고객만족과 고객감동을 주는 기업으로 거듭나기 위하여 시스템을 구축하고 명확히 이행하며 다음과 같이 품질방침을 설정하고 품질목표는 사업계획에 반영하여 지속적인 개선을 이행하여야 한다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endParaRPr lang="en-US" altLang="ko-KR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나부터 고정관념 타파 및 </a:t>
            </a:r>
            <a:r>
              <a:rPr lang="en-US" altLang="ko-KR" sz="1200" b="1" dirty="0">
                <a:solidFill>
                  <a:schemeClr val="tx1"/>
                </a:solidFill>
              </a:rPr>
              <a:t>3</a:t>
            </a:r>
            <a:r>
              <a:rPr lang="ko-KR" altLang="en-US" sz="1200" b="1" dirty="0">
                <a:solidFill>
                  <a:schemeClr val="tx1"/>
                </a:solidFill>
              </a:rPr>
              <a:t>정 </a:t>
            </a:r>
            <a:r>
              <a:rPr lang="en-US" altLang="ko-KR" sz="1200" b="1" dirty="0">
                <a:solidFill>
                  <a:schemeClr val="tx1"/>
                </a:solidFill>
              </a:rPr>
              <a:t>5S</a:t>
            </a:r>
            <a:r>
              <a:rPr lang="ko-KR" altLang="en-US" sz="1200" b="1" dirty="0">
                <a:solidFill>
                  <a:schemeClr val="tx1"/>
                </a:solidFill>
              </a:rPr>
              <a:t>를 실천한다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최적의 공정조건 확인 및 공정 자주 검사를 명확히 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잠재적 부적합 요인을 분석하여 예방 관리를 명확히 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/>
                </a:solidFill>
              </a:rPr>
              <a:t>고객요구사항의 신속한 처리 및 잠재적 요인을 제거하자</a:t>
            </a:r>
            <a:r>
              <a:rPr lang="en-US" altLang="ko-KR" sz="1200" b="1" dirty="0">
                <a:solidFill>
                  <a:schemeClr val="tx1"/>
                </a:solidFill>
              </a:rPr>
              <a:t>.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142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7" y="1476375"/>
            <a:ext cx="9751369" cy="5723215"/>
          </a:xfrm>
          <a:prstGeom prst="rect">
            <a:avLst/>
          </a:prstGeom>
        </p:spPr>
      </p:pic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주요사업소개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0100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회사연혁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905539"/>
              </p:ext>
            </p:extLst>
          </p:nvPr>
        </p:nvGraphicFramePr>
        <p:xfrm>
          <a:off x="738188" y="1548383"/>
          <a:ext cx="2229407" cy="1461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Image" r:id="rId3" imgW="3796560" imgH="2488680" progId="Photoshop.Image.13">
                  <p:embed/>
                </p:oleObj>
              </mc:Choice>
              <mc:Fallback>
                <p:oleObj name="Image" r:id="rId3" imgW="3796560" imgH="2488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1548383"/>
                        <a:ext cx="2229407" cy="1461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5482" y="149542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2019</a:t>
            </a:r>
            <a:endParaRPr lang="ko-KR" alt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51940" y="1404367"/>
            <a:ext cx="487345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FORK LIFT AGV (GBR 13 M- AGV) </a:t>
            </a:r>
            <a:r>
              <a:rPr lang="ko-KR" altLang="en-US" sz="1200" dirty="0"/>
              <a:t>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GBR13 (CRAB)</a:t>
            </a:r>
            <a:r>
              <a:rPr lang="ko-KR" altLang="en-US" sz="1200" dirty="0" err="1"/>
              <a:t>리치형</a:t>
            </a:r>
            <a:r>
              <a:rPr lang="ko-KR" altLang="en-US" sz="1200" dirty="0"/>
              <a:t> 지게차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10. GTT 250 (25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견인 </a:t>
            </a:r>
            <a:r>
              <a:rPr lang="ko-KR" altLang="en-US" sz="1200" dirty="0" err="1"/>
              <a:t>토인카</a:t>
            </a:r>
            <a:r>
              <a:rPr lang="ko-KR" altLang="en-US" sz="1200" dirty="0"/>
              <a:t> 개발 </a:t>
            </a:r>
            <a:r>
              <a:rPr lang="en-US" altLang="ko-KR" sz="1200" dirty="0"/>
              <a:t>(</a:t>
            </a:r>
            <a:r>
              <a:rPr lang="ko-KR" altLang="en-US" sz="1200" dirty="0"/>
              <a:t>무인 자율주행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GHGT 800 </a:t>
            </a:r>
            <a:r>
              <a:rPr lang="ko-KR" altLang="en-US" sz="1200" dirty="0"/>
              <a:t>중형 습식 청소차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08. GHGT 1000 </a:t>
            </a:r>
            <a:r>
              <a:rPr lang="ko-KR" altLang="en-US" sz="1200" dirty="0"/>
              <a:t>대형 습식 청소차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GTT 250 (25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견인 </a:t>
            </a:r>
            <a:r>
              <a:rPr lang="ko-KR" altLang="en-US" sz="1200" dirty="0" err="1"/>
              <a:t>토인카</a:t>
            </a:r>
            <a:r>
              <a:rPr lang="ko-KR" altLang="en-US" sz="1200" dirty="0"/>
              <a:t> 감속 드라이버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GMC 50 (</a:t>
            </a:r>
            <a:r>
              <a:rPr lang="ko-KR" altLang="en-US" sz="1200" dirty="0" err="1"/>
              <a:t>방산용</a:t>
            </a:r>
            <a:r>
              <a:rPr lang="en-US" altLang="ko-KR" sz="1200" dirty="0"/>
              <a:t>)</a:t>
            </a:r>
            <a:r>
              <a:rPr lang="ko-KR" altLang="en-US" sz="1200" dirty="0"/>
              <a:t>대차 개발 </a:t>
            </a:r>
            <a:r>
              <a:rPr lang="en-US" altLang="ko-KR" sz="1200" dirty="0"/>
              <a:t>(LIG </a:t>
            </a:r>
            <a:r>
              <a:rPr lang="ko-KR" altLang="en-US" sz="1200" dirty="0" err="1"/>
              <a:t>넥스원</a:t>
            </a:r>
            <a:r>
              <a:rPr lang="ko-KR" altLang="en-US" sz="1200" dirty="0"/>
              <a:t> 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06. </a:t>
            </a:r>
            <a:r>
              <a:rPr lang="ko-KR" altLang="en-US" sz="1200" dirty="0"/>
              <a:t>한국 도로공사 터널 </a:t>
            </a:r>
            <a:r>
              <a:rPr lang="ko-KR" altLang="en-US" sz="1200" dirty="0" err="1"/>
              <a:t>구난용</a:t>
            </a:r>
            <a:r>
              <a:rPr lang="ko-KR" altLang="en-US" sz="1200" dirty="0"/>
              <a:t> 트레일러</a:t>
            </a:r>
            <a:r>
              <a:rPr lang="en-US" altLang="ko-KR" sz="1200" dirty="0"/>
              <a:t>(40</a:t>
            </a:r>
            <a:r>
              <a:rPr lang="ko-KR" altLang="en-US" sz="1200" dirty="0"/>
              <a:t>톤</a:t>
            </a:r>
            <a:r>
              <a:rPr lang="en-US" altLang="ko-KR" sz="1200" dirty="0"/>
              <a:t>) </a:t>
            </a:r>
            <a:r>
              <a:rPr lang="ko-KR" altLang="en-US" sz="1200" dirty="0"/>
              <a:t>개발 </a:t>
            </a:r>
            <a:r>
              <a:rPr lang="en-US" altLang="ko-KR" sz="1200" dirty="0"/>
              <a:t>(</a:t>
            </a:r>
            <a:r>
              <a:rPr lang="ko-KR" altLang="en-US" sz="1200" dirty="0"/>
              <a:t>도로공사 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03. GMC 50Q-AC </a:t>
            </a:r>
            <a:r>
              <a:rPr lang="ko-KR" altLang="en-US" sz="1200" dirty="0"/>
              <a:t>트레일러 복합형 </a:t>
            </a:r>
            <a:r>
              <a:rPr lang="ko-KR" altLang="en-US" sz="1200" dirty="0" err="1"/>
              <a:t>멀티형</a:t>
            </a:r>
            <a:r>
              <a:rPr lang="ko-KR" altLang="en-US" sz="1200" dirty="0"/>
              <a:t> 대차 개발 </a:t>
            </a:r>
            <a:r>
              <a:rPr lang="en-US" altLang="ko-KR" sz="1200" dirty="0"/>
              <a:t>(KAI 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02. GHDS-300 (SWM) </a:t>
            </a:r>
            <a:r>
              <a:rPr lang="ko-KR" altLang="en-US" sz="1200" dirty="0"/>
              <a:t>습식 양면 </a:t>
            </a:r>
            <a:r>
              <a:rPr lang="ko-KR" altLang="en-US" sz="1200" dirty="0" err="1"/>
              <a:t>디버링기</a:t>
            </a:r>
            <a:r>
              <a:rPr lang="ko-KR" altLang="en-US" sz="1200" dirty="0"/>
              <a:t> 개발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6222" y="531184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2018</a:t>
            </a:r>
            <a:endParaRPr lang="ko-KR" alt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2680" y="5220791"/>
            <a:ext cx="50669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dirty="0"/>
              <a:t>12. Ghds-1100 T/W </a:t>
            </a:r>
            <a:r>
              <a:rPr lang="ko-KR" altLang="en-US" sz="1200" dirty="0"/>
              <a:t>진공 </a:t>
            </a:r>
            <a:r>
              <a:rPr lang="ko-KR" altLang="en-US" sz="1200" dirty="0" err="1"/>
              <a:t>바큠형</a:t>
            </a:r>
            <a:r>
              <a:rPr lang="ko-KR" altLang="en-US" sz="1200" dirty="0"/>
              <a:t> 모델 개발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11. </a:t>
            </a:r>
            <a:r>
              <a:rPr lang="en-US" altLang="ko-KR" sz="1200" dirty="0" err="1"/>
              <a:t>Gmc</a:t>
            </a:r>
            <a:r>
              <a:rPr lang="en-US" altLang="ko-KR" sz="1200" dirty="0"/>
              <a:t> 200Q-Ac </a:t>
            </a:r>
            <a:r>
              <a:rPr lang="ko-KR" altLang="en-US" sz="1200" dirty="0"/>
              <a:t>유 무선 대차 </a:t>
            </a:r>
            <a:r>
              <a:rPr lang="en-US" altLang="ko-KR" sz="1200" dirty="0"/>
              <a:t>(Crab/Multi)(Big Capacity Wide)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09. Gp20-Ac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20</a:t>
            </a:r>
            <a:r>
              <a:rPr lang="ko-KR" altLang="en-US" sz="1200" dirty="0"/>
              <a:t>톤</a:t>
            </a:r>
            <a:r>
              <a:rPr lang="en-US" altLang="ko-KR" sz="1200" dirty="0"/>
              <a:t>)(KAI</a:t>
            </a:r>
            <a:r>
              <a:rPr lang="ko-KR" altLang="en-US" sz="1200" dirty="0"/>
              <a:t>납품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     Gtt50-Ac </a:t>
            </a:r>
            <a:r>
              <a:rPr lang="ko-KR" altLang="en-US" sz="1200" dirty="0"/>
              <a:t>견인차 개발 </a:t>
            </a:r>
            <a:r>
              <a:rPr lang="en-US" altLang="ko-KR" sz="1200" dirty="0"/>
              <a:t>(</a:t>
            </a:r>
            <a:r>
              <a:rPr lang="ko-KR" altLang="en-US" sz="1200" dirty="0"/>
              <a:t>견인력 </a:t>
            </a:r>
            <a:r>
              <a:rPr lang="en-US" altLang="ko-KR" sz="1200" dirty="0"/>
              <a:t>40</a:t>
            </a:r>
            <a:r>
              <a:rPr lang="ko-KR" altLang="en-US" sz="1200" dirty="0"/>
              <a:t>톤</a:t>
            </a:r>
            <a:r>
              <a:rPr lang="en-US" altLang="ko-KR" sz="1200" dirty="0"/>
              <a:t>)(</a:t>
            </a:r>
            <a:r>
              <a:rPr lang="ko-KR" altLang="en-US" sz="1200" dirty="0"/>
              <a:t>싱가폴 수출</a:t>
            </a:r>
            <a:r>
              <a:rPr lang="en-US" altLang="ko-KR" sz="1200" dirty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07. Ghds-300 (</a:t>
            </a:r>
            <a:r>
              <a:rPr lang="en-US" altLang="ko-KR" sz="1200" dirty="0" err="1"/>
              <a:t>Fwm</a:t>
            </a:r>
            <a:r>
              <a:rPr lang="en-US" altLang="ko-KR" sz="1200" dirty="0"/>
              <a:t>) </a:t>
            </a:r>
            <a:r>
              <a:rPr lang="ko-KR" altLang="en-US" sz="1200" dirty="0"/>
              <a:t>양면 습식 </a:t>
            </a:r>
            <a:r>
              <a:rPr lang="ko-KR" altLang="en-US" sz="1200" dirty="0" err="1"/>
              <a:t>디버링</a:t>
            </a:r>
            <a:r>
              <a:rPr lang="ko-KR" altLang="en-US" sz="1200" dirty="0"/>
              <a:t> 개발 </a:t>
            </a:r>
            <a:r>
              <a:rPr lang="en-US" altLang="ko-KR" sz="1200" dirty="0"/>
              <a:t>(Face Wet </a:t>
            </a:r>
            <a:r>
              <a:rPr lang="en-US" altLang="ko-KR" sz="1200" dirty="0" err="1"/>
              <a:t>methad</a:t>
            </a:r>
            <a:r>
              <a:rPr lang="en-US" altLang="ko-KR" sz="1200" dirty="0"/>
              <a:t> Model)</a:t>
            </a:r>
          </a:p>
          <a:p>
            <a:pPr>
              <a:lnSpc>
                <a:spcPct val="200000"/>
              </a:lnSpc>
            </a:pPr>
            <a:r>
              <a:rPr lang="en-US" altLang="ko-KR" sz="1200" dirty="0"/>
              <a:t>05. </a:t>
            </a:r>
            <a:r>
              <a:rPr lang="ko-KR" altLang="en-US" sz="1200" dirty="0"/>
              <a:t>서울 국제 </a:t>
            </a:r>
            <a:r>
              <a:rPr lang="ko-KR" altLang="en-US" sz="1200" dirty="0" err="1"/>
              <a:t>공작기계전</a:t>
            </a:r>
            <a:r>
              <a:rPr lang="ko-KR" altLang="en-US" sz="1200" dirty="0"/>
              <a:t> 참가 </a:t>
            </a:r>
            <a:r>
              <a:rPr lang="en-US" altLang="ko-KR" sz="1200" dirty="0"/>
              <a:t>(SIMTOS 2018)</a:t>
            </a:r>
            <a:endParaRPr lang="ko-KR" altLang="en-US" sz="1200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4679578" y="1624583"/>
            <a:ext cx="0" cy="57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/>
          <p:cNvSpPr/>
          <p:nvPr/>
        </p:nvSpPr>
        <p:spPr>
          <a:xfrm>
            <a:off x="4614100" y="1616566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4626620" y="5436815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137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회사연혁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905539"/>
              </p:ext>
            </p:extLst>
          </p:nvPr>
        </p:nvGraphicFramePr>
        <p:xfrm>
          <a:off x="738188" y="1548383"/>
          <a:ext cx="2229407" cy="1461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Image" r:id="rId3" imgW="3796560" imgH="2488680" progId="Photoshop.Image.13">
                  <p:embed/>
                </p:oleObj>
              </mc:Choice>
              <mc:Fallback>
                <p:oleObj name="Image" r:id="rId3" imgW="3796560" imgH="2488680" progId="Photoshop.Image.13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1548383"/>
                        <a:ext cx="2229407" cy="1461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4" y="1548383"/>
            <a:ext cx="5808363" cy="5400600"/>
          </a:xfrm>
          <a:prstGeom prst="rect">
            <a:avLst/>
          </a:prstGeom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137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회사연혁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905539"/>
              </p:ext>
            </p:extLst>
          </p:nvPr>
        </p:nvGraphicFramePr>
        <p:xfrm>
          <a:off x="738188" y="1548383"/>
          <a:ext cx="2229407" cy="1461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Image" r:id="rId3" imgW="3796560" imgH="2488680" progId="Photoshop.Image.13">
                  <p:embed/>
                </p:oleObj>
              </mc:Choice>
              <mc:Fallback>
                <p:oleObj name="Image" r:id="rId3" imgW="3796560" imgH="2488680" progId="Photoshop.Image.13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1548383"/>
                        <a:ext cx="2229407" cy="1461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4" y="1548383"/>
            <a:ext cx="5808363" cy="5400599"/>
          </a:xfrm>
          <a:prstGeom prst="rect">
            <a:avLst/>
          </a:prstGeom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643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주요 사업 </a:t>
            </a:r>
            <a:r>
              <a:rPr altLang="en-US"/>
              <a:t>분</a:t>
            </a:r>
            <a:r>
              <a:rPr lang="ko-KR" altLang="en-US" dirty="0"/>
              <a:t>야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auto">
          <a:xfrm>
            <a:off x="738188" y="794783"/>
            <a:ext cx="2392199" cy="372785"/>
          </a:xfrm>
          <a:prstGeom prst="round1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조직도</a:t>
            </a:r>
            <a:endParaRPr kumimoji="1" lang="ko-KR" altLang="ko-KR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4" y="1548383"/>
            <a:ext cx="7704856" cy="5909818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18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8620</TotalTime>
  <Words>980</Words>
  <Application>Microsoft Office PowerPoint</Application>
  <PresentationFormat>사용자 지정</PresentationFormat>
  <Paragraphs>143</Paragraphs>
  <Slides>24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굴림</vt:lpstr>
      <vt:lpstr>맑은 고딕</vt:lpstr>
      <vt:lpstr>Arial</vt:lpstr>
      <vt:lpstr>Office 테마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표준작성법_사업계획서_신년도</dc:title>
  <dc:creator>㈜ 인비닷컴</dc:creator>
  <dc:description>무단 복제 배포시 법적 불이익을 받을 수 있습니다.</dc:description>
  <cp:lastModifiedBy>lkwsg</cp:lastModifiedBy>
  <cp:revision>925</cp:revision>
  <cp:lastPrinted>2020-03-19T04:48:33Z</cp:lastPrinted>
  <dcterms:created xsi:type="dcterms:W3CDTF">2014-10-24T01:49:55Z</dcterms:created>
  <dcterms:modified xsi:type="dcterms:W3CDTF">2020-03-24T09:07:28Z</dcterms:modified>
  <cp:category>본 문서의 저작권은 비즈폼에 있습니다.</cp:category>
</cp:coreProperties>
</file>